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86"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1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79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147035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1949561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213652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727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765506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455298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2865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82322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013292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742848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563782"/>
      </p:ext>
    </p:extLst>
  </p:cSld>
  <p:clrMap bg1="dk1" tx1="lt1" bg2="dk2" tx2="lt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0.m4a"/><Relationship Id="rId7" Type="http://schemas.openxmlformats.org/officeDocument/2006/relationships/image" Target="../media/image5.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1.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2.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2.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1.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m4a"/><Relationship Id="rId7" Type="http://schemas.openxmlformats.org/officeDocument/2006/relationships/image" Target="../media/image1.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a:t>
            </a:r>
            <a:r>
              <a:rPr lang="en-US" sz="1850" i="1" dirty="0"/>
              <a:t> Mary Vuong</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Recorded Sound">
            <a:hlinkClick r:id="" action="ppaction://media"/>
            <a:extLst>
              <a:ext uri="{FF2B5EF4-FFF2-40B4-BE49-F238E27FC236}">
                <a16:creationId xmlns:a16="http://schemas.microsoft.com/office/drawing/2014/main" id="{75FA1A12-1E2B-EE20-026C-6DB734FEDE2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001"/>
    </mc:Choice>
    <mc:Fallback>
      <p:transition spd="slow" advTm="13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idx="1"/>
          </p:nvPr>
        </p:nvSpPr>
        <p:spPr>
          <a:xfrm>
            <a:off x="1036320" y="1854697"/>
            <a:ext cx="5195944" cy="4501279"/>
          </a:xfrm>
          <a:prstGeom prst="rect">
            <a:avLst/>
          </a:prstGeom>
          <a:noFill/>
          <a:ln>
            <a:noFill/>
          </a:ln>
        </p:spPr>
        <p:txBody>
          <a:bodyPr spcFirstLastPara="1" wrap="square" lIns="91425" tIns="45700" rIns="91425" bIns="45700" anchor="t" anchorCtr="0">
            <a:normAutofit/>
          </a:bodyPr>
          <a:lstStyle/>
          <a:p>
            <a:pPr marL="91440" lvl="1" indent="0" algn="l" rtl="0">
              <a:lnSpc>
                <a:spcPct val="90000"/>
              </a:lnSpc>
              <a:spcBef>
                <a:spcPts val="0"/>
              </a:spcBef>
              <a:spcAft>
                <a:spcPts val="1200"/>
              </a:spcAft>
              <a:buSzPts val="2000"/>
              <a:buNone/>
            </a:pPr>
            <a:r>
              <a:rPr lang="en-US" b="1" dirty="0" err="1"/>
              <a:t>DevSecOps</a:t>
            </a:r>
            <a:r>
              <a:rPr lang="en-US" b="1" dirty="0"/>
              <a:t> Pipeline:</a:t>
            </a:r>
            <a:r>
              <a:rPr lang="en-US" dirty="0"/>
              <a:t> Security is integrated from design to deployment. Automation tools enforce adherence to security standards throughout the entire development process.</a:t>
            </a:r>
          </a:p>
          <a:p>
            <a:pPr marL="91440" lvl="1" indent="0" algn="l" rtl="0">
              <a:lnSpc>
                <a:spcPct val="90000"/>
              </a:lnSpc>
              <a:spcBef>
                <a:spcPts val="0"/>
              </a:spcBef>
              <a:spcAft>
                <a:spcPts val="1200"/>
              </a:spcAft>
              <a:buSzPts val="2000"/>
              <a:buNone/>
            </a:pPr>
            <a:r>
              <a:rPr lang="en-US" b="1" dirty="0"/>
              <a:t>Tool Integration:</a:t>
            </a:r>
          </a:p>
          <a:p>
            <a:pPr marL="91440" lvl="1" indent="-285750" algn="l" rtl="0">
              <a:lnSpc>
                <a:spcPct val="90000"/>
              </a:lnSpc>
              <a:spcBef>
                <a:spcPts val="0"/>
              </a:spcBef>
              <a:spcAft>
                <a:spcPts val="1200"/>
              </a:spcAft>
              <a:buSzPts val="2000"/>
              <a:buFont typeface="Wingdings" panose="05000000000000000000" pitchFamily="2" charset="2"/>
              <a:buChar char="v"/>
            </a:pPr>
            <a:r>
              <a:rPr lang="en-US" dirty="0"/>
              <a:t>Planning and Design – Static code analyzers proactively identify potential threats.</a:t>
            </a:r>
          </a:p>
          <a:p>
            <a:pPr marL="91440" lvl="1" indent="-285750" algn="l" rtl="0">
              <a:lnSpc>
                <a:spcPct val="90000"/>
              </a:lnSpc>
              <a:spcBef>
                <a:spcPts val="0"/>
              </a:spcBef>
              <a:spcAft>
                <a:spcPts val="1200"/>
              </a:spcAft>
              <a:buSzPts val="2000"/>
              <a:buFont typeface="Wingdings" panose="05000000000000000000" pitchFamily="2" charset="2"/>
              <a:buChar char="v"/>
            </a:pPr>
            <a:r>
              <a:rPr lang="en-US" dirty="0"/>
              <a:t>Build Phase – Automated testing tools continuously check for compliance and expose vulnerabilities.</a:t>
            </a:r>
          </a:p>
          <a:p>
            <a:pPr marL="91440" lvl="1" indent="-285750" algn="l" rtl="0">
              <a:lnSpc>
                <a:spcPct val="90000"/>
              </a:lnSpc>
              <a:spcBef>
                <a:spcPts val="0"/>
              </a:spcBef>
              <a:spcAft>
                <a:spcPts val="1200"/>
              </a:spcAft>
              <a:buSzPts val="2000"/>
              <a:buFont typeface="Wingdings" panose="05000000000000000000" pitchFamily="2" charset="2"/>
              <a:buChar char="v"/>
            </a:pPr>
            <a:r>
              <a:rPr lang="en-US" dirty="0"/>
              <a:t>Deployment – Ansible and similar tools automate the deployment process securely.</a:t>
            </a:r>
          </a:p>
          <a:p>
            <a:pPr marL="91440" lvl="1" indent="-285750" algn="l" rtl="0">
              <a:lnSpc>
                <a:spcPct val="90000"/>
              </a:lnSpc>
              <a:spcBef>
                <a:spcPts val="0"/>
              </a:spcBef>
              <a:spcAft>
                <a:spcPts val="1200"/>
              </a:spcAft>
              <a:buSzPts val="2000"/>
              <a:buFont typeface="Wingdings" panose="05000000000000000000" pitchFamily="2" charset="2"/>
              <a:buChar char="v"/>
            </a:pPr>
            <a:r>
              <a:rPr lang="en-US" dirty="0"/>
              <a:t>Post-Deployment – Splunk and other monitoring tools ensure ongoing surveillance and security.</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a:extLst>
              <a:ext uri="{FF2B5EF4-FFF2-40B4-BE49-F238E27FC236}">
                <a16:creationId xmlns:a16="http://schemas.microsoft.com/office/drawing/2014/main" id="{A46E62D3-BCC6-119E-5EC4-995EB950ADB9}"/>
              </a:ext>
            </a:extLst>
          </p:cNvPr>
          <p:cNvPicPr preferRelativeResize="0">
            <a:picLocks/>
          </p:cNvPicPr>
          <p:nvPr/>
        </p:nvPicPr>
        <p:blipFill rotWithShape="1">
          <a:blip r:embed="rId7">
            <a:alphaModFix/>
          </a:blip>
          <a:stretch/>
        </p:blipFill>
        <p:spPr>
          <a:xfrm>
            <a:off x="6409059" y="2818107"/>
            <a:ext cx="4746621" cy="2439988"/>
          </a:xfrm>
          <a:prstGeom prst="rect">
            <a:avLst/>
          </a:prstGeom>
          <a:noFill/>
          <a:ln>
            <a:noFill/>
          </a:ln>
        </p:spPr>
      </p:pic>
      <p:pic>
        <p:nvPicPr>
          <p:cNvPr id="3" name="Recorded Sound">
            <a:hlinkClick r:id="" action="ppaction://media"/>
            <a:extLst>
              <a:ext uri="{FF2B5EF4-FFF2-40B4-BE49-F238E27FC236}">
                <a16:creationId xmlns:a16="http://schemas.microsoft.com/office/drawing/2014/main" id="{86D744A5-C078-3051-6A1C-4732879A387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6042" y="-3609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448"/>
    </mc:Choice>
    <mc:Fallback>
      <p:transition spd="slow" advTm="22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1200"/>
              </a:spcAft>
              <a:buSzPts val="2000"/>
              <a:buNone/>
            </a:pPr>
            <a:r>
              <a:rPr lang="en-US" b="1" dirty="0"/>
              <a:t>Problem: </a:t>
            </a:r>
            <a:r>
              <a:rPr lang="en-US" dirty="0"/>
              <a:t>Existing security measures are outdated, increasing vulnerability and exposing Green Pace to potential cyber threats.</a:t>
            </a:r>
          </a:p>
          <a:p>
            <a:pPr lvl="0" algn="l" rtl="0">
              <a:lnSpc>
                <a:spcPct val="90000"/>
              </a:lnSpc>
              <a:spcBef>
                <a:spcPts val="0"/>
              </a:spcBef>
              <a:spcAft>
                <a:spcPts val="1200"/>
              </a:spcAft>
              <a:buSzPts val="2000"/>
              <a:buFont typeface="Wingdings" panose="05000000000000000000" pitchFamily="2" charset="2"/>
              <a:buChar char="v"/>
            </a:pPr>
            <a:r>
              <a:rPr lang="en-US" b="1" dirty="0"/>
              <a:t> Immediate Action Benefits </a:t>
            </a:r>
            <a:r>
              <a:rPr lang="en-US" dirty="0"/>
              <a:t>– Quickly improves security and reduces the risk of data breaches.</a:t>
            </a:r>
          </a:p>
          <a:p>
            <a:pPr lvl="0" algn="l" rtl="0">
              <a:lnSpc>
                <a:spcPct val="90000"/>
              </a:lnSpc>
              <a:spcBef>
                <a:spcPts val="0"/>
              </a:spcBef>
              <a:spcAft>
                <a:spcPts val="1200"/>
              </a:spcAft>
              <a:buSzPts val="2000"/>
              <a:buFont typeface="Wingdings" panose="05000000000000000000" pitchFamily="2" charset="2"/>
              <a:buChar char="v"/>
            </a:pPr>
            <a:r>
              <a:rPr lang="en-US" b="1" dirty="0"/>
              <a:t> Immediate Action Risks </a:t>
            </a:r>
            <a:r>
              <a:rPr lang="en-US" dirty="0"/>
              <a:t>– Potential for rushed implementations and integration challenges.</a:t>
            </a:r>
          </a:p>
          <a:p>
            <a:pPr lvl="0" algn="l" rtl="0">
              <a:lnSpc>
                <a:spcPct val="90000"/>
              </a:lnSpc>
              <a:spcBef>
                <a:spcPts val="0"/>
              </a:spcBef>
              <a:spcAft>
                <a:spcPts val="1200"/>
              </a:spcAft>
              <a:buSzPts val="2000"/>
              <a:buFont typeface="Wingdings" panose="05000000000000000000" pitchFamily="2" charset="2"/>
              <a:buChar char="v"/>
            </a:pPr>
            <a:r>
              <a:rPr lang="en-US" b="1" dirty="0"/>
              <a:t> Delay Benefits </a:t>
            </a:r>
            <a:r>
              <a:rPr lang="en-US" dirty="0"/>
              <a:t>– Allows for more comprehensive planning and phased testing.</a:t>
            </a:r>
          </a:p>
          <a:p>
            <a:pPr lvl="0" algn="l" rtl="0">
              <a:lnSpc>
                <a:spcPct val="90000"/>
              </a:lnSpc>
              <a:spcBef>
                <a:spcPts val="0"/>
              </a:spcBef>
              <a:spcAft>
                <a:spcPts val="1200"/>
              </a:spcAft>
              <a:buSzPts val="2000"/>
              <a:buFont typeface="Wingdings" panose="05000000000000000000" pitchFamily="2" charset="2"/>
              <a:buChar char="v"/>
            </a:pPr>
            <a:r>
              <a:rPr lang="en-US" b="1" dirty="0"/>
              <a:t> Delay Risks </a:t>
            </a:r>
            <a:r>
              <a:rPr lang="en-US" dirty="0"/>
              <a:t>– Extended vulnerability period and potential for higher costs due to interim security incidents.</a:t>
            </a:r>
          </a:p>
          <a:p>
            <a:pPr marL="0" lvl="0" indent="0" algn="l" rtl="0">
              <a:lnSpc>
                <a:spcPct val="90000"/>
              </a:lnSpc>
              <a:spcBef>
                <a:spcPts val="0"/>
              </a:spcBef>
              <a:spcAft>
                <a:spcPts val="1200"/>
              </a:spcAft>
              <a:buSzPts val="2000"/>
              <a:buNone/>
            </a:pPr>
            <a:r>
              <a:rPr lang="en-US" b="1" dirty="0"/>
              <a:t>Solutions/Steps: </a:t>
            </a:r>
            <a:r>
              <a:rPr lang="en-US" dirty="0"/>
              <a:t>Update security protocols, train staff on new procedures, and integrate advanced monitoring tools.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28C25E9A-CB5F-F115-84E7-838AFD0912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64168" y="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110"/>
    </mc:Choice>
    <mc:Fallback>
      <p:transition spd="slow" advTm="34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idx="1"/>
          </p:nvPr>
        </p:nvSpPr>
        <p:spPr>
          <a:xfrm>
            <a:off x="1097279" y="1845733"/>
            <a:ext cx="10404439" cy="4447491"/>
          </a:xfrm>
          <a:prstGeom prst="rect">
            <a:avLst/>
          </a:prstGeom>
          <a:noFill/>
          <a:ln>
            <a:noFill/>
          </a:ln>
        </p:spPr>
        <p:txBody>
          <a:bodyPr spcFirstLastPara="1" wrap="square" lIns="91425" tIns="45700" rIns="91425" bIns="45700" anchor="t" anchorCtr="0">
            <a:noAutofit/>
          </a:bodyPr>
          <a:lstStyle/>
          <a:p>
            <a:pPr marL="0" lvl="2" indent="0" algn="l" rtl="0">
              <a:lnSpc>
                <a:spcPct val="90000"/>
              </a:lnSpc>
              <a:spcBef>
                <a:spcPts val="0"/>
              </a:spcBef>
              <a:spcAft>
                <a:spcPts val="1200"/>
              </a:spcAft>
              <a:buClr>
                <a:schemeClr val="lt1"/>
              </a:buClr>
              <a:buSzPts val="1800"/>
              <a:buNone/>
            </a:pPr>
            <a:r>
              <a:rPr lang="en-US" sz="2000" dirty="0"/>
              <a:t>Addressing security gaps at Green Pace is necessary for improving overall security. By identifying key areas such as outdated measures, inconsistent protocols, and insufficient employee training,, targeted solutions can be developed to strengthen security.</a:t>
            </a:r>
          </a:p>
          <a:p>
            <a:pPr marL="0" lvl="2" indent="0" algn="l" rtl="0">
              <a:lnSpc>
                <a:spcPct val="90000"/>
              </a:lnSpc>
              <a:spcBef>
                <a:spcPts val="0"/>
              </a:spcBef>
              <a:spcAft>
                <a:spcPts val="1200"/>
              </a:spcAft>
              <a:buClr>
                <a:schemeClr val="lt1"/>
              </a:buClr>
              <a:buSzPts val="1800"/>
              <a:buNone/>
            </a:pPr>
            <a:r>
              <a:rPr lang="en-US" sz="2000" b="1" dirty="0"/>
              <a:t>Gaps Identified:</a:t>
            </a:r>
          </a:p>
          <a:p>
            <a:pPr marL="342900" lvl="2" indent="-342900" algn="l" rtl="0">
              <a:lnSpc>
                <a:spcPct val="90000"/>
              </a:lnSpc>
              <a:spcBef>
                <a:spcPts val="0"/>
              </a:spcBef>
              <a:spcAft>
                <a:spcPts val="1200"/>
              </a:spcAft>
              <a:buSzPts val="1800"/>
              <a:buFont typeface="Wingdings" panose="05000000000000000000" pitchFamily="2" charset="2"/>
              <a:buChar char="v"/>
            </a:pPr>
            <a:r>
              <a:rPr lang="en-US" sz="2000" dirty="0"/>
              <a:t>Outdated Security Measures – Current measures are outdated, leaving Green Pace vulnerable to new types of cyber threats. The Zynga data breach in 2019 where over 200 million players were affected (Khandelwal, 2019) is an example of the risks associated with outdated security practices and the need for continuous updates.</a:t>
            </a:r>
          </a:p>
          <a:p>
            <a:pPr marL="342900" lvl="2" indent="-342900" algn="l" rtl="0">
              <a:lnSpc>
                <a:spcPct val="90000"/>
              </a:lnSpc>
              <a:spcBef>
                <a:spcPts val="0"/>
              </a:spcBef>
              <a:spcAft>
                <a:spcPts val="1200"/>
              </a:spcAft>
              <a:buSzPts val="1800"/>
              <a:buFont typeface="Wingdings" panose="05000000000000000000" pitchFamily="2" charset="2"/>
              <a:buChar char="v"/>
            </a:pPr>
            <a:r>
              <a:rPr lang="en-US" sz="2000" dirty="0"/>
              <a:t>Inconsistent Security Protocols – Security protocols are not uniformly applied across all projects. With the Defense in Depth approach, layering security effectively requires consistency across all systems (</a:t>
            </a:r>
            <a:r>
              <a:rPr lang="en-US" sz="2000" dirty="0" err="1"/>
              <a:t>Fruhlinger</a:t>
            </a:r>
            <a:r>
              <a:rPr lang="en-US" sz="2000" dirty="0"/>
              <a:t>, 2022).</a:t>
            </a:r>
          </a:p>
          <a:p>
            <a:pPr marL="342900" lvl="2" indent="-342900" algn="l" rtl="0">
              <a:lnSpc>
                <a:spcPct val="90000"/>
              </a:lnSpc>
              <a:spcBef>
                <a:spcPts val="0"/>
              </a:spcBef>
              <a:spcAft>
                <a:spcPts val="1200"/>
              </a:spcAft>
              <a:buSzPts val="1800"/>
              <a:buFont typeface="Wingdings" panose="05000000000000000000" pitchFamily="2" charset="2"/>
              <a:buChar char="v"/>
            </a:pPr>
            <a:r>
              <a:rPr lang="en-US" sz="2000" dirty="0"/>
              <a:t>Employee Training – Insufficient training on recognizing and mitigating modern security threats. Effective training programs are crucial for maintaining vigilance against potential threats.</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4FE67D2A-EB56-5FFE-62DA-1F17EFD158B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2084" y="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553"/>
    </mc:Choice>
    <mc:Fallback>
      <p:transition spd="slow" advTm="23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24;p12">
            <a:extLst>
              <a:ext uri="{FF2B5EF4-FFF2-40B4-BE49-F238E27FC236}">
                <a16:creationId xmlns:a16="http://schemas.microsoft.com/office/drawing/2014/main" id="{51B9EE3A-770D-74BD-C194-3BD9A2992016}"/>
              </a:ext>
            </a:extLst>
          </p:cNvPr>
          <p:cNvSpPr txBox="1">
            <a:spLocks noGrp="1"/>
          </p:cNvSpPr>
          <p:nvPr>
            <p:ph idx="1"/>
          </p:nvPr>
        </p:nvSpPr>
        <p:spPr>
          <a:xfrm>
            <a:off x="1097279" y="1845733"/>
            <a:ext cx="10404439" cy="4348880"/>
          </a:xfrm>
          <a:prstGeom prst="rect">
            <a:avLst/>
          </a:prstGeom>
          <a:noFill/>
          <a:ln>
            <a:noFill/>
          </a:ln>
        </p:spPr>
        <p:txBody>
          <a:bodyPr spcFirstLastPara="1" wrap="square" lIns="91425" tIns="45700" rIns="91425" bIns="45700" anchor="t" anchorCtr="0">
            <a:noAutofit/>
          </a:bodyPr>
          <a:lstStyle/>
          <a:p>
            <a:pPr marL="0" lvl="2" indent="0" algn="l" rtl="0">
              <a:lnSpc>
                <a:spcPct val="90000"/>
              </a:lnSpc>
              <a:spcBef>
                <a:spcPts val="0"/>
              </a:spcBef>
              <a:spcAft>
                <a:spcPts val="1200"/>
              </a:spcAft>
              <a:buClr>
                <a:schemeClr val="lt1"/>
              </a:buClr>
              <a:buSzPts val="1800"/>
              <a:buNone/>
            </a:pPr>
            <a:r>
              <a:rPr lang="en-US" sz="2000" dirty="0"/>
              <a:t>Adopting new standards is important to mitigate future security threats at Green Pace, such as implementing continuous monitoring, conducting regular audits, and new encryption methods.</a:t>
            </a:r>
          </a:p>
          <a:p>
            <a:pPr marL="0" lvl="2" indent="0" algn="l" rtl="0">
              <a:lnSpc>
                <a:spcPct val="90000"/>
              </a:lnSpc>
              <a:spcBef>
                <a:spcPts val="0"/>
              </a:spcBef>
              <a:spcAft>
                <a:spcPts val="1200"/>
              </a:spcAft>
              <a:buClr>
                <a:schemeClr val="lt1"/>
              </a:buClr>
              <a:buSzPts val="1800"/>
              <a:buNone/>
            </a:pPr>
            <a:r>
              <a:rPr lang="en-US" sz="2000" b="1" dirty="0"/>
              <a:t>Adopt New Standards:</a:t>
            </a:r>
          </a:p>
          <a:p>
            <a:pPr marL="342900" lvl="2" indent="-342900" algn="l" rtl="0">
              <a:lnSpc>
                <a:spcPct val="90000"/>
              </a:lnSpc>
              <a:spcBef>
                <a:spcPts val="0"/>
              </a:spcBef>
              <a:spcAft>
                <a:spcPts val="1200"/>
              </a:spcAft>
              <a:buSzPts val="1800"/>
              <a:buFont typeface="Wingdings" panose="05000000000000000000" pitchFamily="2" charset="2"/>
              <a:buChar char="v"/>
            </a:pPr>
            <a:r>
              <a:rPr lang="en-US" sz="2000" dirty="0"/>
              <a:t>Continuous Monitoring – Integrate real-time monitoring tools to detect and respond to threats quickly. The Defense in Depth approach emphasizes the need for ongoing monitoring to mitigate risks effectively.</a:t>
            </a:r>
          </a:p>
          <a:p>
            <a:pPr marL="342900" lvl="2" indent="-342900">
              <a:spcBef>
                <a:spcPts val="0"/>
              </a:spcBef>
              <a:spcAft>
                <a:spcPts val="1200"/>
              </a:spcAft>
              <a:buSzPts val="1800"/>
              <a:buFont typeface="Wingdings" panose="05000000000000000000" pitchFamily="2" charset="2"/>
              <a:buChar char="v"/>
            </a:pPr>
            <a:r>
              <a:rPr lang="en-US" sz="2000" dirty="0"/>
              <a:t>Regular Security Audits – Conduct frequent audits to ensure compliance and identify vulnerabilities. Regular audits can help prevent incidents by identifying weaknesses before they can be exploited, such as in the Zynga data breach where a hacker gained unauthorized access to a database containing vast amounts of personal information (Khandelwal, 2019).</a:t>
            </a:r>
          </a:p>
          <a:p>
            <a:pPr marL="342900" lvl="2" indent="-342900">
              <a:spcBef>
                <a:spcPts val="0"/>
              </a:spcBef>
              <a:spcAft>
                <a:spcPts val="1200"/>
              </a:spcAft>
              <a:buSzPts val="1800"/>
              <a:buFont typeface="Wingdings" panose="05000000000000000000" pitchFamily="2" charset="2"/>
              <a:buChar char="v"/>
            </a:pPr>
            <a:r>
              <a:rPr lang="en-US" sz="2000" dirty="0"/>
              <a:t>Enhanced Encryption – Upgrade encryption methods for data at rest, in transit, and in use to protect against advanced threats. Strong encryption policies help safeguard sensitive data.</a:t>
            </a:r>
          </a:p>
        </p:txBody>
      </p:sp>
      <p:pic>
        <p:nvPicPr>
          <p:cNvPr id="3" name="Recorded Sound">
            <a:hlinkClick r:id="" action="ppaction://media"/>
            <a:extLst>
              <a:ext uri="{FF2B5EF4-FFF2-40B4-BE49-F238E27FC236}">
                <a16:creationId xmlns:a16="http://schemas.microsoft.com/office/drawing/2014/main" id="{408495A2-C6EF-DF2B-8836-47BAE6800E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1819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102"/>
    </mc:Choice>
    <mc:Fallback>
      <p:transition spd="slow" advTm="38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457200" indent="-457200">
              <a:spcBef>
                <a:spcPts val="0"/>
              </a:spcBef>
              <a:spcAft>
                <a:spcPts val="600"/>
              </a:spcAft>
              <a:buClr>
                <a:schemeClr val="lt1"/>
              </a:buClr>
              <a:buSzPts val="2200"/>
              <a:buNone/>
            </a:pPr>
            <a:r>
              <a:rPr lang="en-US" dirty="0" err="1"/>
              <a:t>Fruhlinger</a:t>
            </a:r>
            <a:r>
              <a:rPr lang="en-US" dirty="0"/>
              <a:t>, J. (2022, July 28). Defense in depth explained: Layering tools and processes for better security. CSO Online. https://www.csoonline.com/article/573221/defense-in-depth-explained-layering-tools-and-processes-for-better-security.html</a:t>
            </a:r>
          </a:p>
          <a:p>
            <a:pPr marL="457200" lvl="0" indent="-457200" algn="l" rtl="0">
              <a:lnSpc>
                <a:spcPct val="90000"/>
              </a:lnSpc>
              <a:spcBef>
                <a:spcPts val="0"/>
              </a:spcBef>
              <a:spcAft>
                <a:spcPts val="600"/>
              </a:spcAft>
              <a:buClr>
                <a:schemeClr val="lt1"/>
              </a:buClr>
              <a:buSzPts val="2200"/>
              <a:buNone/>
            </a:pPr>
            <a:r>
              <a:rPr lang="en-US" dirty="0"/>
              <a:t>Khandelwal, S. (2019, September 29). Exclusive — Hacker Steals Over 218 Million Zynga “Words with Friends” Gamers Data. The Hacker News. https://thehackernews.com/2019/09/zynga-game-hacking.html </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D8E3D033-B7AD-0DD8-31E7-DB95F57D394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844"/>
    </mc:Choice>
    <mc:Fallback>
      <p:transition spd="slow" advTm="12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idx="1"/>
          </p:nvPr>
        </p:nvSpPr>
        <p:spPr>
          <a:xfrm>
            <a:off x="1097281" y="1845734"/>
            <a:ext cx="5339378" cy="4304054"/>
          </a:xfrm>
          <a:prstGeom prst="rect">
            <a:avLst/>
          </a:prstGeom>
          <a:noFill/>
          <a:ln>
            <a:noFill/>
          </a:ln>
        </p:spPr>
        <p:txBody>
          <a:bodyPr spcFirstLastPara="1" wrap="square" lIns="91425" tIns="45700" rIns="91425" bIns="45700" anchor="t" anchorCtr="0">
            <a:normAutofit/>
          </a:bodyPr>
          <a:lstStyle/>
          <a:p>
            <a:pPr>
              <a:spcBef>
                <a:spcPts val="0"/>
              </a:spcBef>
              <a:spcAft>
                <a:spcPts val="1200"/>
              </a:spcAft>
              <a:buSzPts val="1800"/>
              <a:buFont typeface="Wingdings" panose="05000000000000000000" pitchFamily="2" charset="2"/>
              <a:buChar char="v"/>
            </a:pPr>
            <a:r>
              <a:rPr lang="en-US" dirty="0"/>
              <a:t> </a:t>
            </a:r>
            <a:r>
              <a:rPr lang="en-US" b="1" dirty="0"/>
              <a:t>Foundational Principles </a:t>
            </a:r>
            <a:r>
              <a:rPr lang="en-US" dirty="0"/>
              <a:t>– The policy is built upon essential security principles such as 'Default Deny' and 'Principle of Least Privilege’.</a:t>
            </a:r>
          </a:p>
          <a:p>
            <a:pPr>
              <a:spcBef>
                <a:spcPts val="0"/>
              </a:spcBef>
              <a:spcAft>
                <a:spcPts val="1200"/>
              </a:spcAft>
              <a:buSzPts val="1800"/>
              <a:buFont typeface="Wingdings" panose="05000000000000000000" pitchFamily="2" charset="2"/>
              <a:buChar char="v"/>
            </a:pPr>
            <a:r>
              <a:rPr lang="en-US" b="1" dirty="0"/>
              <a:t> Coding Standards </a:t>
            </a:r>
            <a:r>
              <a:rPr lang="en-US" dirty="0"/>
              <a:t>– Developed to address specific vulnerabilities, including buffer overflows and SQL injections, strengthening system integrity.</a:t>
            </a:r>
          </a:p>
          <a:p>
            <a:pPr>
              <a:spcBef>
                <a:spcPts val="0"/>
              </a:spcBef>
              <a:spcAft>
                <a:spcPts val="1200"/>
              </a:spcAft>
              <a:buSzPts val="1800"/>
              <a:buFont typeface="Wingdings" panose="05000000000000000000" pitchFamily="2" charset="2"/>
              <a:buChar char="v"/>
            </a:pPr>
            <a:r>
              <a:rPr lang="en-US" b="1" dirty="0"/>
              <a:t> Defense in Depth Approach </a:t>
            </a:r>
            <a:r>
              <a:rPr lang="en-US" dirty="0"/>
              <a:t>– Serves as a core element of the strategy, aimed at improving security across all operational layers.</a:t>
            </a:r>
          </a:p>
          <a:p>
            <a:pPr>
              <a:spcBef>
                <a:spcPts val="0"/>
              </a:spcBef>
              <a:spcAft>
                <a:spcPts val="1200"/>
              </a:spcAft>
              <a:buSzPts val="1800"/>
              <a:buFont typeface="Wingdings" panose="05000000000000000000" pitchFamily="2" charset="2"/>
              <a:buChar char="v"/>
            </a:pPr>
            <a:r>
              <a:rPr lang="en-US" dirty="0"/>
              <a:t> </a:t>
            </a:r>
            <a:r>
              <a:rPr lang="en-US" b="1" dirty="0"/>
              <a:t>Consistent Implementation </a:t>
            </a:r>
            <a:r>
              <a:rPr lang="en-US" dirty="0"/>
              <a:t>– Ensures uniform application of security measures across the company's growing number of projects.</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6571129" y="2627008"/>
            <a:ext cx="4584551" cy="2741505"/>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Recorded Sound">
            <a:hlinkClick r:id="" action="ppaction://media"/>
            <a:extLst>
              <a:ext uri="{FF2B5EF4-FFF2-40B4-BE49-F238E27FC236}">
                <a16:creationId xmlns:a16="http://schemas.microsoft.com/office/drawing/2014/main" id="{DC939628-8B31-FA80-C2B2-BF8F6C9FCCF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0" y="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430"/>
    </mc:Choice>
    <mc:Fallback>
      <p:transition spd="slow" advTm="37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4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idx="1"/>
          </p:nvPr>
        </p:nvSpPr>
        <p:spPr>
          <a:xfrm>
            <a:off x="887506" y="1872014"/>
            <a:ext cx="4598894" cy="4143124"/>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107916"/>
              </a:lnSpc>
              <a:spcBef>
                <a:spcPts val="0"/>
              </a:spcBef>
              <a:spcAft>
                <a:spcPts val="1200"/>
              </a:spcAft>
              <a:buSzPts val="1800"/>
              <a:buNone/>
            </a:pPr>
            <a:r>
              <a:rPr lang="en-US" dirty="0"/>
              <a:t>The Threats Matrix categorizes security risks by their likelihood and potential impact, distinguishing between immediate threats and less urgent concerns that require ongoing surveillance.</a:t>
            </a:r>
          </a:p>
          <a:p>
            <a:pPr marL="228600" lvl="0" indent="0" algn="l" rtl="0">
              <a:lnSpc>
                <a:spcPct val="107916"/>
              </a:lnSpc>
              <a:spcBef>
                <a:spcPts val="0"/>
              </a:spcBef>
              <a:spcAft>
                <a:spcPts val="1200"/>
              </a:spcAft>
              <a:buSzPts val="1800"/>
              <a:buNone/>
            </a:pPr>
            <a:r>
              <a:rPr lang="en-US" dirty="0"/>
              <a:t>Automation tools systematically scan code to detect vulnerabilities early in the development cycle. These tools analyze code against known vulnerability signatures to identify potential security issues.</a:t>
            </a:r>
            <a:endParaRPr dirty="0"/>
          </a:p>
        </p:txBody>
      </p:sp>
      <p:graphicFrame>
        <p:nvGraphicFramePr>
          <p:cNvPr id="161" name="Google Shape;161;p4" descr="Alt text required"/>
          <p:cNvGraphicFramePr/>
          <p:nvPr>
            <p:extLst>
              <p:ext uri="{D42A27DB-BD31-4B8C-83A1-F6EECF244321}">
                <p14:modId xmlns:p14="http://schemas.microsoft.com/office/powerpoint/2010/main" val="12389399"/>
              </p:ext>
            </p:extLst>
          </p:nvPr>
        </p:nvGraphicFramePr>
        <p:xfrm>
          <a:off x="5557859" y="1938760"/>
          <a:ext cx="5597821" cy="3727772"/>
        </p:xfrm>
        <a:graphic>
          <a:graphicData uri="http://schemas.openxmlformats.org/drawingml/2006/table">
            <a:tbl>
              <a:tblPr firstRow="1" firstCol="1">
                <a:noFill/>
                <a:tableStyleId>{802198C4-3087-4945-87E3-76CBB3509B7E}</a:tableStyleId>
              </a:tblPr>
              <a:tblGrid>
                <a:gridCol w="2879509">
                  <a:extLst>
                    <a:ext uri="{9D8B030D-6E8A-4147-A177-3AD203B41FA5}">
                      <a16:colId xmlns:a16="http://schemas.microsoft.com/office/drawing/2014/main" val="20000"/>
                    </a:ext>
                  </a:extLst>
                </a:gridCol>
                <a:gridCol w="2718312">
                  <a:extLst>
                    <a:ext uri="{9D8B030D-6E8A-4147-A177-3AD203B41FA5}">
                      <a16:colId xmlns:a16="http://schemas.microsoft.com/office/drawing/2014/main" val="20001"/>
                    </a:ext>
                  </a:extLst>
                </a:gridCol>
              </a:tblGrid>
              <a:tr h="1863886">
                <a:tc>
                  <a:txBody>
                    <a:bodyPr/>
                    <a:lstStyle/>
                    <a:p>
                      <a:pPr marL="0" marR="0" lvl="0" indent="0" algn="ctr" rtl="0">
                        <a:lnSpc>
                          <a:spcPct val="100000"/>
                        </a:lnSpc>
                        <a:spcBef>
                          <a:spcPts val="0"/>
                        </a:spcBef>
                        <a:spcAft>
                          <a:spcPts val="0"/>
                        </a:spcAft>
                        <a:buClr>
                          <a:srgbClr val="000000"/>
                        </a:buClr>
                        <a:buSzPts val="3600"/>
                        <a:buFont typeface="Arial"/>
                        <a:buNone/>
                      </a:pPr>
                      <a:r>
                        <a:rPr lang="en-US" sz="2000" b="1" u="none" strike="noStrike" cap="none" dirty="0">
                          <a:solidFill>
                            <a:srgbClr val="FFD966"/>
                          </a:solidFill>
                        </a:rPr>
                        <a:t>Likely</a:t>
                      </a:r>
                      <a:endParaRPr sz="2000" b="1"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dirty="0"/>
                        <a:t>Coding practices prone to human error (e.g., manual data handling and validation).</a:t>
                      </a:r>
                      <a:endParaRPr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1">
                        <a:lumMod val="75000"/>
                      </a:schemeClr>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Priority</a:t>
                      </a:r>
                      <a:endParaRPr sz="20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dirty="0"/>
                        <a:t>Threats that could cause data breaches or significant system downtime.</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863886">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Low priority</a:t>
                      </a:r>
                      <a:endParaRPr sz="20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dirty="0"/>
                        <a:t>Issues that are more nuisances than threats, like minor performance inefficiencies.</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Unlikely</a:t>
                      </a:r>
                      <a:endParaRPr sz="20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dirty="0"/>
                        <a:t>Highly complex attack scenarios that require multiple unlikely failures to succeed.</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C9206DF5-ABD2-82B5-BC4A-B02A7909512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1388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326"/>
    </mc:Choice>
    <mc:Fallback>
      <p:transition spd="slow" advTm="31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3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idx="1"/>
          </p:nvPr>
        </p:nvSpPr>
        <p:spPr>
          <a:xfrm>
            <a:off x="1097280" y="1991778"/>
            <a:ext cx="10058400" cy="4023360"/>
          </a:xfrm>
          <a:prstGeom prst="rect">
            <a:avLst/>
          </a:prstGeom>
          <a:noFill/>
          <a:ln>
            <a:noFill/>
          </a:ln>
        </p:spPr>
        <p:txBody>
          <a:bodyPr spcFirstLastPara="1" wrap="square" lIns="91425" tIns="45700" rIns="91425" bIns="45700" anchor="t" anchorCtr="0">
            <a:normAutofit fontScale="92500" lnSpcReduction="10000"/>
          </a:bodyPr>
          <a:lstStyle/>
          <a:p>
            <a:pPr marL="457200" lvl="0" indent="-457200" algn="l" rtl="0">
              <a:lnSpc>
                <a:spcPct val="90000"/>
              </a:lnSpc>
              <a:spcBef>
                <a:spcPts val="0"/>
              </a:spcBef>
              <a:spcAft>
                <a:spcPts val="1200"/>
              </a:spcAft>
              <a:buSzPts val="2200"/>
              <a:buFont typeface="+mj-lt"/>
              <a:buAutoNum type="arabicPeriod"/>
            </a:pPr>
            <a:r>
              <a:rPr lang="en-US" b="1" dirty="0"/>
              <a:t>Validate Input Data </a:t>
            </a:r>
            <a:r>
              <a:rPr lang="en-US" dirty="0"/>
              <a:t>– String Correctness, SQL Injection</a:t>
            </a:r>
          </a:p>
          <a:p>
            <a:pPr marL="457200" lvl="0" indent="-457200" algn="l" rtl="0">
              <a:lnSpc>
                <a:spcPct val="90000"/>
              </a:lnSpc>
              <a:spcBef>
                <a:spcPts val="0"/>
              </a:spcBef>
              <a:spcAft>
                <a:spcPts val="1200"/>
              </a:spcAft>
              <a:buSzPts val="2200"/>
              <a:buFont typeface="+mj-lt"/>
              <a:buAutoNum type="arabicPeriod"/>
            </a:pPr>
            <a:r>
              <a:rPr lang="en-US" b="1" dirty="0"/>
              <a:t>Heed Compiler Warnings </a:t>
            </a:r>
            <a:r>
              <a:rPr lang="en-US" dirty="0"/>
              <a:t>– Assertions</a:t>
            </a:r>
          </a:p>
          <a:p>
            <a:pPr marL="457200" lvl="0" indent="-457200" algn="l" rtl="0">
              <a:lnSpc>
                <a:spcPct val="90000"/>
              </a:lnSpc>
              <a:spcBef>
                <a:spcPts val="0"/>
              </a:spcBef>
              <a:spcAft>
                <a:spcPts val="1200"/>
              </a:spcAft>
              <a:buSzPts val="2200"/>
              <a:buFont typeface="+mj-lt"/>
              <a:buAutoNum type="arabicPeriod"/>
            </a:pPr>
            <a:r>
              <a:rPr lang="en-US" b="1" dirty="0"/>
              <a:t>Architect and Design for Security Policies </a:t>
            </a:r>
            <a:r>
              <a:rPr lang="en-US" dirty="0"/>
              <a:t>– Virtual Function Safety</a:t>
            </a:r>
          </a:p>
          <a:p>
            <a:pPr marL="457200" lvl="0" indent="-457200" algn="l" rtl="0">
              <a:lnSpc>
                <a:spcPct val="90000"/>
              </a:lnSpc>
              <a:spcBef>
                <a:spcPts val="0"/>
              </a:spcBef>
              <a:spcAft>
                <a:spcPts val="1200"/>
              </a:spcAft>
              <a:buSzPts val="2200"/>
              <a:buFont typeface="+mj-lt"/>
              <a:buAutoNum type="arabicPeriod"/>
            </a:pPr>
            <a:r>
              <a:rPr lang="en-US" b="1" dirty="0"/>
              <a:t>Keep It Simple </a:t>
            </a:r>
            <a:r>
              <a:rPr lang="en-US" dirty="0"/>
              <a:t>– Container Safety</a:t>
            </a:r>
          </a:p>
          <a:p>
            <a:pPr marL="457200" lvl="0" indent="-457200" algn="l" rtl="0">
              <a:lnSpc>
                <a:spcPct val="90000"/>
              </a:lnSpc>
              <a:spcBef>
                <a:spcPts val="0"/>
              </a:spcBef>
              <a:spcAft>
                <a:spcPts val="1200"/>
              </a:spcAft>
              <a:buSzPts val="2200"/>
              <a:buFont typeface="+mj-lt"/>
              <a:buAutoNum type="arabicPeriod"/>
            </a:pPr>
            <a:r>
              <a:rPr lang="en-US" b="1" dirty="0"/>
              <a:t>Default Deny </a:t>
            </a:r>
            <a:r>
              <a:rPr lang="en-US" dirty="0"/>
              <a:t>– Memory Protection</a:t>
            </a:r>
          </a:p>
          <a:p>
            <a:pPr marL="457200" lvl="0" indent="-457200" algn="l" rtl="0">
              <a:lnSpc>
                <a:spcPct val="90000"/>
              </a:lnSpc>
              <a:spcBef>
                <a:spcPts val="0"/>
              </a:spcBef>
              <a:spcAft>
                <a:spcPts val="1200"/>
              </a:spcAft>
              <a:buSzPts val="2200"/>
              <a:buFont typeface="+mj-lt"/>
              <a:buAutoNum type="arabicPeriod"/>
            </a:pPr>
            <a:r>
              <a:rPr lang="en-US" b="1" dirty="0"/>
              <a:t>Adhere to the Principle of Least Privilege </a:t>
            </a:r>
            <a:r>
              <a:rPr lang="en-US" dirty="0"/>
              <a:t>– Exceptions</a:t>
            </a:r>
          </a:p>
          <a:p>
            <a:pPr marL="457200" lvl="0" indent="-457200" algn="l" rtl="0">
              <a:lnSpc>
                <a:spcPct val="90000"/>
              </a:lnSpc>
              <a:spcBef>
                <a:spcPts val="0"/>
              </a:spcBef>
              <a:spcAft>
                <a:spcPts val="1200"/>
              </a:spcAft>
              <a:buSzPts val="2200"/>
              <a:buFont typeface="+mj-lt"/>
              <a:buAutoNum type="arabicPeriod"/>
            </a:pPr>
            <a:r>
              <a:rPr lang="en-US" b="1" dirty="0"/>
              <a:t>Sanitize Data Sent to Other Systems </a:t>
            </a:r>
            <a:r>
              <a:rPr lang="en-US" dirty="0"/>
              <a:t>– Data Value</a:t>
            </a:r>
          </a:p>
          <a:p>
            <a:pPr marL="457200" lvl="0" indent="-457200" algn="l" rtl="0">
              <a:lnSpc>
                <a:spcPct val="90000"/>
              </a:lnSpc>
              <a:spcBef>
                <a:spcPts val="0"/>
              </a:spcBef>
              <a:spcAft>
                <a:spcPts val="1200"/>
              </a:spcAft>
              <a:buSzPts val="2200"/>
              <a:buFont typeface="+mj-lt"/>
              <a:buAutoNum type="arabicPeriod"/>
            </a:pPr>
            <a:r>
              <a:rPr lang="en-US" b="1" dirty="0"/>
              <a:t>Practice Defense in Depth </a:t>
            </a:r>
            <a:r>
              <a:rPr lang="en-US" dirty="0"/>
              <a:t>– Data Type</a:t>
            </a:r>
          </a:p>
          <a:p>
            <a:pPr marL="457200" lvl="0" indent="-457200" algn="l" rtl="0">
              <a:lnSpc>
                <a:spcPct val="90000"/>
              </a:lnSpc>
              <a:spcBef>
                <a:spcPts val="0"/>
              </a:spcBef>
              <a:spcAft>
                <a:spcPts val="1200"/>
              </a:spcAft>
              <a:buSzPts val="2200"/>
              <a:buFont typeface="+mj-lt"/>
              <a:buAutoNum type="arabicPeriod"/>
            </a:pPr>
            <a:r>
              <a:rPr lang="en-US" b="1" dirty="0"/>
              <a:t>Use Effective Quality Assurance Techniques </a:t>
            </a:r>
            <a:r>
              <a:rPr lang="en-US" dirty="0"/>
              <a:t>– SQL Injection</a:t>
            </a:r>
          </a:p>
          <a:p>
            <a:pPr marL="457200" lvl="0" indent="-457200" algn="l" rtl="0">
              <a:lnSpc>
                <a:spcPct val="90000"/>
              </a:lnSpc>
              <a:spcBef>
                <a:spcPts val="0"/>
              </a:spcBef>
              <a:spcAft>
                <a:spcPts val="1200"/>
              </a:spcAft>
              <a:buSzPts val="2200"/>
              <a:buFont typeface="+mj-lt"/>
              <a:buAutoNum type="arabicPeriod"/>
            </a:pPr>
            <a:r>
              <a:rPr lang="en-US" b="1" dirty="0"/>
              <a:t>Adopt a Secure Coding Standard </a:t>
            </a:r>
            <a:r>
              <a:rPr lang="en-US" dirty="0"/>
              <a:t>– All Standards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1E701C89-D731-4669-6121-04CD7ABF81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1819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209"/>
    </mc:Choice>
    <mc:Fallback>
      <p:transition spd="slow" advTm="35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idx="1"/>
          </p:nvPr>
        </p:nvSpPr>
        <p:spPr>
          <a:xfrm>
            <a:off x="1097280" y="1962276"/>
            <a:ext cx="10252038" cy="4698768"/>
          </a:xfrm>
          <a:prstGeom prst="rect">
            <a:avLst/>
          </a:prstGeom>
          <a:noFill/>
          <a:ln>
            <a:noFill/>
          </a:ln>
        </p:spPr>
        <p:txBody>
          <a:bodyPr spcFirstLastPara="1" wrap="square" lIns="91425" tIns="45700" rIns="91425" bIns="45700" anchor="t" anchorCtr="0">
            <a:normAutofit fontScale="85000" lnSpcReduction="10000"/>
          </a:bodyPr>
          <a:lstStyle/>
          <a:p>
            <a:pPr marL="457200" lvl="0" indent="-457200" algn="l" rtl="0">
              <a:lnSpc>
                <a:spcPct val="90000"/>
              </a:lnSpc>
              <a:spcBef>
                <a:spcPts val="0"/>
              </a:spcBef>
              <a:spcAft>
                <a:spcPts val="600"/>
              </a:spcAft>
              <a:buSzPts val="2000"/>
              <a:buFont typeface="+mj-lt"/>
              <a:buAutoNum type="arabicPeriod"/>
            </a:pPr>
            <a:r>
              <a:rPr lang="en-US" b="1" dirty="0"/>
              <a:t>Memory Protection </a:t>
            </a:r>
            <a:r>
              <a:rPr lang="en-US" dirty="0"/>
              <a:t>– High priority because it addresses the significant risks and common occurrences of memory corruption.</a:t>
            </a:r>
          </a:p>
          <a:p>
            <a:pPr marL="457200" lvl="0" indent="-457200" algn="l" rtl="0">
              <a:lnSpc>
                <a:spcPct val="90000"/>
              </a:lnSpc>
              <a:spcBef>
                <a:spcPts val="0"/>
              </a:spcBef>
              <a:spcAft>
                <a:spcPts val="600"/>
              </a:spcAft>
              <a:buSzPts val="2000"/>
              <a:buFont typeface="+mj-lt"/>
              <a:buAutoNum type="arabicPeriod"/>
            </a:pPr>
            <a:r>
              <a:rPr lang="en-US" b="1" dirty="0"/>
              <a:t>String Correctness </a:t>
            </a:r>
            <a:r>
              <a:rPr lang="en-US" dirty="0"/>
              <a:t>– Essential for preventing prevalent and severe issues such as buffer overflows.</a:t>
            </a:r>
          </a:p>
          <a:p>
            <a:pPr marL="457200" lvl="0" indent="-457200" algn="l" rtl="0">
              <a:lnSpc>
                <a:spcPct val="90000"/>
              </a:lnSpc>
              <a:spcBef>
                <a:spcPts val="0"/>
              </a:spcBef>
              <a:spcAft>
                <a:spcPts val="600"/>
              </a:spcAft>
              <a:buSzPts val="2000"/>
              <a:buFont typeface="+mj-lt"/>
              <a:buAutoNum type="arabicPeriod"/>
            </a:pPr>
            <a:r>
              <a:rPr lang="en-US" b="1" dirty="0"/>
              <a:t>Container Safety </a:t>
            </a:r>
            <a:r>
              <a:rPr lang="en-US" dirty="0"/>
              <a:t>– High priority due to its role in maintaining data integrity and preventing crashes due to out-of-bounds access.</a:t>
            </a:r>
          </a:p>
          <a:p>
            <a:pPr marL="457200" lvl="0" indent="-457200" algn="l" rtl="0">
              <a:lnSpc>
                <a:spcPct val="90000"/>
              </a:lnSpc>
              <a:spcBef>
                <a:spcPts val="0"/>
              </a:spcBef>
              <a:spcAft>
                <a:spcPts val="600"/>
              </a:spcAft>
              <a:buSzPts val="2000"/>
              <a:buFont typeface="+mj-lt"/>
              <a:buAutoNum type="arabicPeriod"/>
            </a:pPr>
            <a:r>
              <a:rPr lang="en-US" b="1" dirty="0"/>
              <a:t>SQL Injection </a:t>
            </a:r>
            <a:r>
              <a:rPr lang="en-US" dirty="0"/>
              <a:t>– A top concern due to its commonality and significant impact on data security, despite not being the most severe.</a:t>
            </a:r>
          </a:p>
          <a:p>
            <a:pPr marL="457200" lvl="0" indent="-457200" algn="l" rtl="0">
              <a:lnSpc>
                <a:spcPct val="90000"/>
              </a:lnSpc>
              <a:spcBef>
                <a:spcPts val="0"/>
              </a:spcBef>
              <a:spcAft>
                <a:spcPts val="600"/>
              </a:spcAft>
              <a:buSzPts val="2000"/>
              <a:buFont typeface="+mj-lt"/>
              <a:buAutoNum type="arabicPeriod"/>
            </a:pPr>
            <a:r>
              <a:rPr lang="en-US" b="1" dirty="0"/>
              <a:t>Assertions</a:t>
            </a:r>
            <a:r>
              <a:rPr lang="en-US" dirty="0"/>
              <a:t> – Critical for maintaining program stability by ensuring comprehensive return values in functions.</a:t>
            </a:r>
          </a:p>
          <a:p>
            <a:pPr marL="457200" lvl="0" indent="-457200" algn="l" rtl="0">
              <a:lnSpc>
                <a:spcPct val="90000"/>
              </a:lnSpc>
              <a:spcBef>
                <a:spcPts val="0"/>
              </a:spcBef>
              <a:spcAft>
                <a:spcPts val="600"/>
              </a:spcAft>
              <a:buSzPts val="2000"/>
              <a:buFont typeface="+mj-lt"/>
              <a:buAutoNum type="arabicPeriod"/>
            </a:pPr>
            <a:r>
              <a:rPr lang="en-US" b="1" dirty="0"/>
              <a:t>Data Value </a:t>
            </a:r>
            <a:r>
              <a:rPr lang="en-US" dirty="0"/>
              <a:t>– Addresses infrequent but potentially disruptive errors related to improper data handling.</a:t>
            </a:r>
          </a:p>
          <a:p>
            <a:pPr marL="457200" lvl="0" indent="-457200" algn="l" rtl="0">
              <a:lnSpc>
                <a:spcPct val="90000"/>
              </a:lnSpc>
              <a:spcBef>
                <a:spcPts val="0"/>
              </a:spcBef>
              <a:spcAft>
                <a:spcPts val="600"/>
              </a:spcAft>
              <a:buSzPts val="2000"/>
              <a:buFont typeface="+mj-lt"/>
              <a:buAutoNum type="arabicPeriod"/>
            </a:pPr>
            <a:r>
              <a:rPr lang="en-US" b="1" dirty="0"/>
              <a:t>Concurrency Deadlock </a:t>
            </a:r>
            <a:r>
              <a:rPr lang="en-US" dirty="0"/>
              <a:t>– Key for ensuring smooth operation in multi-threaded environments, where resource locking must be managed carefully.</a:t>
            </a:r>
          </a:p>
          <a:p>
            <a:pPr marL="457200" lvl="0" indent="-457200" algn="l" rtl="0">
              <a:lnSpc>
                <a:spcPct val="90000"/>
              </a:lnSpc>
              <a:spcBef>
                <a:spcPts val="0"/>
              </a:spcBef>
              <a:spcAft>
                <a:spcPts val="600"/>
              </a:spcAft>
              <a:buSzPts val="2000"/>
              <a:buFont typeface="+mj-lt"/>
              <a:buAutoNum type="arabicPeriod"/>
            </a:pPr>
            <a:r>
              <a:rPr lang="en-US" b="1" dirty="0"/>
              <a:t>Exceptions</a:t>
            </a:r>
            <a:r>
              <a:rPr lang="en-US" dirty="0"/>
              <a:t> – Ensuring thorough exception handling is vital for system stability, though such issues occur less frequently.</a:t>
            </a:r>
          </a:p>
          <a:p>
            <a:pPr marL="457200" lvl="0" indent="-457200" algn="l" rtl="0">
              <a:lnSpc>
                <a:spcPct val="90000"/>
              </a:lnSpc>
              <a:spcBef>
                <a:spcPts val="0"/>
              </a:spcBef>
              <a:spcAft>
                <a:spcPts val="600"/>
              </a:spcAft>
              <a:buSzPts val="2000"/>
              <a:buFont typeface="+mj-lt"/>
              <a:buAutoNum type="arabicPeriod"/>
            </a:pPr>
            <a:r>
              <a:rPr lang="en-US" b="1" dirty="0"/>
              <a:t>Virtual Function Safety </a:t>
            </a:r>
            <a:r>
              <a:rPr lang="en-US" dirty="0"/>
              <a:t>– Important for maintaining class integrity, particularly in scenarios involving object construction and destruction.</a:t>
            </a:r>
          </a:p>
          <a:p>
            <a:pPr marL="457200" lvl="0" indent="-457200" algn="l" rtl="0">
              <a:lnSpc>
                <a:spcPct val="90000"/>
              </a:lnSpc>
              <a:spcBef>
                <a:spcPts val="0"/>
              </a:spcBef>
              <a:spcAft>
                <a:spcPts val="600"/>
              </a:spcAft>
              <a:buSzPts val="2000"/>
              <a:buFont typeface="+mj-lt"/>
              <a:buAutoNum type="arabicPeriod"/>
            </a:pPr>
            <a:r>
              <a:rPr lang="en-US" b="1" dirty="0"/>
              <a:t>Data Type </a:t>
            </a:r>
            <a:r>
              <a:rPr lang="en-US" dirty="0"/>
              <a:t>– Considered lower risk, dealing with issues that generally have a less direct impact on system security.</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4E4E7EFE-82B3-F357-AE7F-BF0C81B26A8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68179"/>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894"/>
    </mc:Choice>
    <mc:Fallback>
      <p:transition spd="slow" advTm="30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lvl="0" algn="l" rtl="0">
              <a:lnSpc>
                <a:spcPct val="90000"/>
              </a:lnSpc>
              <a:spcBef>
                <a:spcPts val="0"/>
              </a:spcBef>
              <a:spcAft>
                <a:spcPts val="1200"/>
              </a:spcAft>
              <a:buSzPts val="2000"/>
              <a:buFont typeface="Wingdings" panose="05000000000000000000" pitchFamily="2" charset="2"/>
              <a:buChar char="v"/>
            </a:pPr>
            <a:r>
              <a:rPr lang="en-US" dirty="0"/>
              <a:t> </a:t>
            </a:r>
            <a:r>
              <a:rPr lang="en-US" b="1" dirty="0"/>
              <a:t>Encryption at Rest </a:t>
            </a:r>
            <a:r>
              <a:rPr lang="en-US" dirty="0"/>
              <a:t>– This strategy involves converting stored data into a secure format that cannot be easily interpreted without a decryption key, crucial for protecting sensitive information on devices such as hard drives and mobile devices from unauthorized physical access.</a:t>
            </a:r>
          </a:p>
          <a:p>
            <a:pPr lvl="0" algn="l" rtl="0">
              <a:lnSpc>
                <a:spcPct val="90000"/>
              </a:lnSpc>
              <a:spcBef>
                <a:spcPts val="0"/>
              </a:spcBef>
              <a:spcAft>
                <a:spcPts val="1200"/>
              </a:spcAft>
              <a:buSzPts val="2000"/>
              <a:buFont typeface="Wingdings" panose="05000000000000000000" pitchFamily="2" charset="2"/>
              <a:buChar char="v"/>
            </a:pPr>
            <a:r>
              <a:rPr lang="en-US" dirty="0"/>
              <a:t> </a:t>
            </a:r>
            <a:r>
              <a:rPr lang="en-US" b="1" dirty="0"/>
              <a:t>Encryption in Flight </a:t>
            </a:r>
            <a:r>
              <a:rPr lang="en-US" dirty="0"/>
              <a:t>– Focuses on securing data as it travels across networks, employing protocols like HTTPS, FTPS, or TLS to encrypt data transmitted between systems, essential for preventing interception and maintaining data privacy.</a:t>
            </a:r>
          </a:p>
          <a:p>
            <a:pPr lvl="0" algn="l" rtl="0">
              <a:lnSpc>
                <a:spcPct val="90000"/>
              </a:lnSpc>
              <a:spcBef>
                <a:spcPts val="0"/>
              </a:spcBef>
              <a:spcAft>
                <a:spcPts val="1200"/>
              </a:spcAft>
              <a:buSzPts val="2000"/>
              <a:buFont typeface="Wingdings" panose="05000000000000000000" pitchFamily="2" charset="2"/>
              <a:buChar char="v"/>
            </a:pPr>
            <a:r>
              <a:rPr lang="en-US" b="1" dirty="0"/>
              <a:t> Encryption in Use </a:t>
            </a:r>
            <a:r>
              <a:rPr lang="en-US" dirty="0"/>
              <a:t>– Ensures that data remains encrypted even while being processed by applications, protecting it in environments where data may be exposed to other applications or systems, such as in multi-tenant cloud services or shared platforms.</a:t>
            </a:r>
            <a:endParaRPr dirty="0"/>
          </a:p>
          <a:p>
            <a:pPr marL="228600" lvl="0" indent="-88900" algn="l" rtl="0">
              <a:lnSpc>
                <a:spcPct val="90000"/>
              </a:lnSpc>
              <a:spcBef>
                <a:spcPts val="1000"/>
              </a:spcBef>
              <a:spcAft>
                <a:spcPts val="1200"/>
              </a:spcAft>
              <a:buClr>
                <a:schemeClr val="lt1"/>
              </a:buClr>
              <a:buSzPts val="2200"/>
              <a:buNone/>
            </a:pPr>
            <a:endParaRPr sz="28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75212758-5191-A9BB-1B8D-09D608F2CDE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0" y="-1819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233"/>
    </mc:Choice>
    <mc:Fallback>
      <p:transition spd="slow" advTm="30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idx="1"/>
          </p:nvPr>
        </p:nvSpPr>
        <p:spPr>
          <a:xfrm>
            <a:off x="1097280" y="1845734"/>
            <a:ext cx="10058400" cy="3963395"/>
          </a:xfrm>
          <a:prstGeom prst="rect">
            <a:avLst/>
          </a:prstGeom>
          <a:noFill/>
          <a:ln>
            <a:noFill/>
          </a:ln>
        </p:spPr>
        <p:txBody>
          <a:bodyPr spcFirstLastPara="1" wrap="square" lIns="91425" tIns="45700" rIns="91425" bIns="45700" anchor="t" anchorCtr="0">
            <a:normAutofit/>
          </a:bodyPr>
          <a:lstStyle/>
          <a:p>
            <a:pPr lvl="0" algn="l" rtl="0">
              <a:lnSpc>
                <a:spcPct val="90000"/>
              </a:lnSpc>
              <a:spcBef>
                <a:spcPts val="0"/>
              </a:spcBef>
              <a:spcAft>
                <a:spcPts val="1200"/>
              </a:spcAft>
              <a:buSzPts val="2400"/>
              <a:buFont typeface="Wingdings" panose="05000000000000000000" pitchFamily="2" charset="2"/>
              <a:buChar char="v"/>
            </a:pPr>
            <a:r>
              <a:rPr lang="en-US" b="1" dirty="0"/>
              <a:t> Authentication </a:t>
            </a:r>
            <a:r>
              <a:rPr lang="en-US" dirty="0"/>
              <a:t>– Ensures user identity verification through secure mechanisms like passwords and biometrics, essential for establishing controlled access to systems.</a:t>
            </a:r>
          </a:p>
          <a:p>
            <a:pPr lvl="0" algn="l" rtl="0">
              <a:lnSpc>
                <a:spcPct val="90000"/>
              </a:lnSpc>
              <a:spcBef>
                <a:spcPts val="0"/>
              </a:spcBef>
              <a:spcAft>
                <a:spcPts val="1200"/>
              </a:spcAft>
              <a:buSzPts val="2400"/>
              <a:buFont typeface="Wingdings" panose="05000000000000000000" pitchFamily="2" charset="2"/>
              <a:buChar char="v"/>
            </a:pPr>
            <a:r>
              <a:rPr lang="en-US" b="1" dirty="0"/>
              <a:t> Authorization </a:t>
            </a:r>
            <a:r>
              <a:rPr lang="en-US" dirty="0"/>
              <a:t>– Defines what resources and operations authenticated users can access, based on roles and responsibilities, extremely important for data protection.</a:t>
            </a:r>
          </a:p>
          <a:p>
            <a:pPr lvl="0" algn="l" rtl="0">
              <a:lnSpc>
                <a:spcPct val="90000"/>
              </a:lnSpc>
              <a:spcBef>
                <a:spcPts val="0"/>
              </a:spcBef>
              <a:spcAft>
                <a:spcPts val="1200"/>
              </a:spcAft>
              <a:buSzPts val="2400"/>
              <a:buFont typeface="Wingdings" panose="05000000000000000000" pitchFamily="2" charset="2"/>
              <a:buChar char="v"/>
            </a:pPr>
            <a:r>
              <a:rPr lang="en-US" b="1" dirty="0"/>
              <a:t> Accounting </a:t>
            </a:r>
            <a:r>
              <a:rPr lang="en-US" dirty="0"/>
              <a:t>– Tracks and records user activities to create detailed audit trails, necessary for monitoring, compliance, and security incident response.</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Recorded Sound">
            <a:hlinkClick r:id="" action="ppaction://media"/>
            <a:extLst>
              <a:ext uri="{FF2B5EF4-FFF2-40B4-BE49-F238E27FC236}">
                <a16:creationId xmlns:a16="http://schemas.microsoft.com/office/drawing/2014/main" id="{F23C92DC-AAEC-FDCB-CD53-F10B060370A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6042" y="-1819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971"/>
    </mc:Choice>
    <mc:Fallback>
      <p:transition spd="slow" advTm="24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9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for Vector Management</a:t>
            </a:r>
            <a:endParaRPr dirty="0"/>
          </a:p>
        </p:txBody>
      </p:sp>
      <p:sp>
        <p:nvSpPr>
          <p:cNvPr id="196" name="Google Shape;196;g9504e29505_0_0"/>
          <p:cNvSpPr txBox="1">
            <a:spLocks noGrp="1"/>
          </p:cNvSpPr>
          <p:nvPr>
            <p:ph idx="1"/>
          </p:nvPr>
        </p:nvSpPr>
        <p:spPr>
          <a:xfrm>
            <a:off x="1097281" y="1845733"/>
            <a:ext cx="6298602" cy="43847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800" b="1" dirty="0"/>
              <a:t>Vulnerability Tested: </a:t>
            </a:r>
            <a:r>
              <a:rPr lang="en-US" sz="1800" dirty="0"/>
              <a:t>Vector Boundary and Capacity Management</a:t>
            </a:r>
          </a:p>
          <a:p>
            <a:pPr marL="0" lvl="0" indent="0" algn="l" rtl="0">
              <a:lnSpc>
                <a:spcPct val="90000"/>
              </a:lnSpc>
              <a:spcBef>
                <a:spcPts val="1000"/>
              </a:spcBef>
              <a:spcAft>
                <a:spcPts val="0"/>
              </a:spcAft>
              <a:buSzPts val="1800"/>
              <a:buNone/>
            </a:pPr>
            <a:r>
              <a:rPr lang="en-US" sz="1800" b="1" dirty="0"/>
              <a:t>Positive Tests:</a:t>
            </a:r>
          </a:p>
          <a:p>
            <a:pPr lvl="0" algn="l" rtl="0">
              <a:lnSpc>
                <a:spcPct val="90000"/>
              </a:lnSpc>
              <a:spcBef>
                <a:spcPts val="1000"/>
              </a:spcBef>
              <a:spcAft>
                <a:spcPts val="0"/>
              </a:spcAft>
              <a:buSzPts val="1800"/>
              <a:buFont typeface="Wingdings" panose="05000000000000000000" pitchFamily="2" charset="2"/>
              <a:buChar char="v"/>
            </a:pPr>
            <a:r>
              <a:rPr lang="en-US" sz="1800" dirty="0"/>
              <a:t> Add to Empty Vector – Checks adding a single value to an initially empty vector.</a:t>
            </a:r>
          </a:p>
          <a:p>
            <a:pPr>
              <a:spcBef>
                <a:spcPts val="1000"/>
              </a:spcBef>
              <a:spcAft>
                <a:spcPts val="0"/>
              </a:spcAft>
              <a:buSzPts val="1800"/>
              <a:buFont typeface="Wingdings" panose="05000000000000000000" pitchFamily="2" charset="2"/>
              <a:buChar char="v"/>
            </a:pPr>
            <a:r>
              <a:rPr lang="en-US" sz="1800" dirty="0"/>
              <a:t> Add Five Values – Verifies adding multiple values to ensure vector resizing.</a:t>
            </a:r>
          </a:p>
          <a:p>
            <a:pPr>
              <a:spcBef>
                <a:spcPts val="1000"/>
              </a:spcBef>
              <a:spcAft>
                <a:spcPts val="0"/>
              </a:spcAft>
              <a:buSzPts val="1800"/>
              <a:buFont typeface="Wingdings" panose="05000000000000000000" pitchFamily="2" charset="2"/>
              <a:buChar char="v"/>
            </a:pPr>
            <a:r>
              <a:rPr lang="en-US" sz="1800" dirty="0"/>
              <a:t> Resizing Increases Collection – Tests that resizing a vector correctly increases its size and capacity.</a:t>
            </a:r>
          </a:p>
          <a:p>
            <a:pPr marL="0" lvl="0" indent="0" algn="l" rtl="0">
              <a:lnSpc>
                <a:spcPct val="90000"/>
              </a:lnSpc>
              <a:spcBef>
                <a:spcPts val="1000"/>
              </a:spcBef>
              <a:spcAft>
                <a:spcPts val="0"/>
              </a:spcAft>
              <a:buSzPts val="1800"/>
              <a:buNone/>
            </a:pPr>
            <a:r>
              <a:rPr lang="en-US" sz="1800" b="1" dirty="0"/>
              <a:t>Negative Tests:</a:t>
            </a:r>
          </a:p>
          <a:p>
            <a:pPr>
              <a:spcBef>
                <a:spcPts val="1000"/>
              </a:spcBef>
              <a:spcAft>
                <a:spcPts val="0"/>
              </a:spcAft>
              <a:buSzPts val="1800"/>
              <a:buFont typeface="Wingdings" panose="05000000000000000000" pitchFamily="2" charset="2"/>
              <a:buChar char="v"/>
            </a:pPr>
            <a:r>
              <a:rPr lang="en-US" sz="1800" dirty="0"/>
              <a:t> </a:t>
            </a:r>
            <a:r>
              <a:rPr lang="en-US" sz="1800" dirty="0" err="1"/>
              <a:t>OutOfBounds</a:t>
            </a:r>
            <a:r>
              <a:rPr lang="en-US" sz="1800" dirty="0"/>
              <a:t> Access Throws – Confirms accessing an index out of bounds throws std::</a:t>
            </a:r>
            <a:r>
              <a:rPr lang="en-US" sz="1800" dirty="0" err="1"/>
              <a:t>out_of_range</a:t>
            </a:r>
            <a:r>
              <a:rPr lang="en-US" sz="1800" dirty="0"/>
              <a:t>.</a:t>
            </a:r>
          </a:p>
          <a:p>
            <a:pPr lvl="0" algn="l" rtl="0">
              <a:lnSpc>
                <a:spcPct val="90000"/>
              </a:lnSpc>
              <a:spcBef>
                <a:spcPts val="1000"/>
              </a:spcBef>
              <a:spcAft>
                <a:spcPts val="0"/>
              </a:spcAft>
              <a:buSzPts val="1800"/>
              <a:buFont typeface="Wingdings" panose="05000000000000000000" pitchFamily="2" charset="2"/>
              <a:buChar char="v"/>
            </a:pPr>
            <a:r>
              <a:rPr lang="en-US" sz="1800" dirty="0"/>
              <a:t> Access in Empty Vector Throws – Ensures that attempting to access any element in an empty vector throws an exception.</a:t>
            </a:r>
            <a:endParaRPr sz="18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screen shot of a computer program&#10;&#10;Description automatically generated">
            <a:extLst>
              <a:ext uri="{FF2B5EF4-FFF2-40B4-BE49-F238E27FC236}">
                <a16:creationId xmlns:a16="http://schemas.microsoft.com/office/drawing/2014/main" id="{BC0E10ED-7460-B3A0-B4F1-CB662CC1BE8C}"/>
              </a:ext>
            </a:extLst>
          </p:cNvPr>
          <p:cNvPicPr>
            <a:picLocks noChangeAspect="1"/>
          </p:cNvPicPr>
          <p:nvPr/>
        </p:nvPicPr>
        <p:blipFill>
          <a:blip r:embed="rId7"/>
          <a:stretch>
            <a:fillRect/>
          </a:stretch>
        </p:blipFill>
        <p:spPr>
          <a:xfrm>
            <a:off x="7395883" y="2889837"/>
            <a:ext cx="3759797" cy="2298056"/>
          </a:xfrm>
          <a:prstGeom prst="rect">
            <a:avLst/>
          </a:prstGeom>
        </p:spPr>
      </p:pic>
      <p:pic>
        <p:nvPicPr>
          <p:cNvPr id="3" name="Recorded Sound">
            <a:hlinkClick r:id="" action="ppaction://media"/>
            <a:extLst>
              <a:ext uri="{FF2B5EF4-FFF2-40B4-BE49-F238E27FC236}">
                <a16:creationId xmlns:a16="http://schemas.microsoft.com/office/drawing/2014/main" id="{3FD62C65-ABB7-6636-4B03-0C8FB9A7A80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0" y="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421"/>
    </mc:Choice>
    <mc:Fallback>
      <p:transition spd="slow" advTm="29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idx="1"/>
          </p:nvPr>
        </p:nvPicPr>
        <p:blipFill rotWithShape="1">
          <a:blip r:embed="rId6">
            <a:alphaModFix/>
          </a:blip>
          <a:stretch/>
        </p:blipFill>
        <p:spPr>
          <a:xfrm>
            <a:off x="6409059" y="2818107"/>
            <a:ext cx="4746621" cy="2439988"/>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Google Shape;196;g9504e29505_0_0">
            <a:extLst>
              <a:ext uri="{FF2B5EF4-FFF2-40B4-BE49-F238E27FC236}">
                <a16:creationId xmlns:a16="http://schemas.microsoft.com/office/drawing/2014/main" id="{354B42A3-DB44-E5A0-AB6D-709CCF30EACE}"/>
              </a:ext>
            </a:extLst>
          </p:cNvPr>
          <p:cNvSpPr txBox="1">
            <a:spLocks/>
          </p:cNvSpPr>
          <p:nvPr/>
        </p:nvSpPr>
        <p:spPr>
          <a:xfrm>
            <a:off x="1097281" y="1845734"/>
            <a:ext cx="4998719" cy="4510242"/>
          </a:xfrm>
          <a:prstGeom prst="rect">
            <a:avLst/>
          </a:prstGeom>
          <a:noFill/>
          <a:ln>
            <a:noFill/>
          </a:ln>
        </p:spPr>
        <p:txBody>
          <a:bodyPr spcFirstLastPara="1" vert="horz" wrap="square" lIns="91425" tIns="45700" rIns="91425" bIns="45700" rtlCol="0" anchor="t" anchorCtr="0">
            <a:no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1200"/>
              </a:spcAft>
              <a:buSzPts val="1800"/>
              <a:buFont typeface="Calibri" panose="020F0502020204030204" pitchFamily="34" charset="0"/>
              <a:buNone/>
            </a:pPr>
            <a:r>
              <a:rPr lang="en-US" sz="1800" b="1" dirty="0"/>
              <a:t>Security Tools:</a:t>
            </a:r>
          </a:p>
          <a:p>
            <a:pPr>
              <a:spcBef>
                <a:spcPts val="0"/>
              </a:spcBef>
              <a:spcAft>
                <a:spcPts val="1200"/>
              </a:spcAft>
              <a:buSzPts val="1800"/>
              <a:buFont typeface="Wingdings" panose="05000000000000000000" pitchFamily="2" charset="2"/>
              <a:buChar char="v"/>
            </a:pPr>
            <a:r>
              <a:rPr lang="en-US" sz="1800" dirty="0"/>
              <a:t> Design – Applies security best practices and initial security testing.</a:t>
            </a:r>
          </a:p>
          <a:p>
            <a:pPr>
              <a:spcBef>
                <a:spcPts val="0"/>
              </a:spcBef>
              <a:spcAft>
                <a:spcPts val="1200"/>
              </a:spcAft>
              <a:buSzPts val="1800"/>
              <a:buFont typeface="Wingdings" panose="05000000000000000000" pitchFamily="2" charset="2"/>
              <a:buChar char="v"/>
            </a:pPr>
            <a:r>
              <a:rPr lang="en-US" sz="1800" dirty="0"/>
              <a:t> Pre-production – Conducts vulnerability scanning and source code verification.</a:t>
            </a:r>
          </a:p>
          <a:p>
            <a:pPr>
              <a:spcBef>
                <a:spcPts val="0"/>
              </a:spcBef>
              <a:spcAft>
                <a:spcPts val="1200"/>
              </a:spcAft>
              <a:buSzPts val="1800"/>
              <a:buFont typeface="Wingdings" panose="05000000000000000000" pitchFamily="2" charset="2"/>
              <a:buChar char="v"/>
            </a:pPr>
            <a:r>
              <a:rPr lang="en-US" sz="1800" dirty="0"/>
              <a:t> Production – Implements continuous monitoring and intrusion detection.</a:t>
            </a:r>
          </a:p>
          <a:p>
            <a:pPr marL="0" indent="0">
              <a:spcBef>
                <a:spcPts val="0"/>
              </a:spcBef>
              <a:spcAft>
                <a:spcPts val="1200"/>
              </a:spcAft>
              <a:buSzPts val="1800"/>
              <a:buFont typeface="Calibri" panose="020F0502020204030204" pitchFamily="34" charset="0"/>
              <a:buNone/>
            </a:pPr>
            <a:r>
              <a:rPr lang="en-US" sz="1800" b="1" dirty="0"/>
              <a:t>Security Automation Stages:</a:t>
            </a:r>
          </a:p>
          <a:p>
            <a:pPr>
              <a:spcBef>
                <a:spcPts val="0"/>
              </a:spcBef>
              <a:spcAft>
                <a:spcPts val="1200"/>
              </a:spcAft>
              <a:buSzPts val="1800"/>
              <a:buFont typeface="Wingdings" panose="05000000000000000000" pitchFamily="2" charset="2"/>
              <a:buChar char="v"/>
            </a:pPr>
            <a:r>
              <a:rPr lang="en-US" sz="1800" dirty="0"/>
              <a:t> Build – The compiler enforces secure coding standards.</a:t>
            </a:r>
          </a:p>
          <a:p>
            <a:pPr>
              <a:spcBef>
                <a:spcPts val="0"/>
              </a:spcBef>
              <a:spcAft>
                <a:spcPts val="1200"/>
              </a:spcAft>
              <a:buSzPts val="1800"/>
              <a:buFont typeface="Wingdings" panose="05000000000000000000" pitchFamily="2" charset="2"/>
              <a:buChar char="v"/>
            </a:pPr>
            <a:r>
              <a:rPr lang="en-US" sz="1800" dirty="0"/>
              <a:t> Pre-production and Production – Features automated security scans and continuous monitoring to detect and manage threats.</a:t>
            </a:r>
          </a:p>
        </p:txBody>
      </p:sp>
      <p:pic>
        <p:nvPicPr>
          <p:cNvPr id="4" name="Recorded Sound">
            <a:hlinkClick r:id="" action="ppaction://media"/>
            <a:extLst>
              <a:ext uri="{FF2B5EF4-FFF2-40B4-BE49-F238E27FC236}">
                <a16:creationId xmlns:a16="http://schemas.microsoft.com/office/drawing/2014/main" id="{E1454161-6A43-D066-C638-36011B8A0A1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0" y="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730"/>
    </mc:Choice>
    <mc:Fallback>
      <p:transition spd="slow" advTm="22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1899</TotalTime>
  <Words>1438</Words>
  <Application>Microsoft Office PowerPoint</Application>
  <PresentationFormat>Widescreen</PresentationFormat>
  <Paragraphs>95</Paragraphs>
  <Slides>14</Slides>
  <Notes>14</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Century Gothic</vt:lpstr>
      <vt:lpstr>Wingdings</vt:lpstr>
      <vt:lpstr>Calibri Light</vt:lpstr>
      <vt:lpstr>Arial</vt:lpstr>
      <vt:lpstr>Calibri</vt:lpstr>
      <vt:lpstr>Retrospect</vt:lpstr>
      <vt:lpstr>Green Pace</vt:lpstr>
      <vt:lpstr>OVERVIEW: DEFENSE IN DEPTH</vt:lpstr>
      <vt:lpstr>THREATS MATRIX</vt:lpstr>
      <vt:lpstr>10 PRINCIPLES</vt:lpstr>
      <vt:lpstr>CODING STANDARDS</vt:lpstr>
      <vt:lpstr>ENCRYPTION POLICIES</vt:lpstr>
      <vt:lpstr>TRIPLE-A POLICIES</vt:lpstr>
      <vt:lpstr>Unit Testing for Vector Management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Vuong, Mary N</cp:lastModifiedBy>
  <cp:revision>13</cp:revision>
  <dcterms:created xsi:type="dcterms:W3CDTF">2020-08-19T17:59:24Z</dcterms:created>
  <dcterms:modified xsi:type="dcterms:W3CDTF">2024-06-30T21:19:01Z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